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71" r:id="rId2"/>
    <p:sldId id="269" r:id="rId3"/>
    <p:sldId id="257" r:id="rId4"/>
    <p:sldId id="258" r:id="rId5"/>
    <p:sldId id="260" r:id="rId6"/>
    <p:sldId id="261" r:id="rId7"/>
    <p:sldId id="262" r:id="rId8"/>
    <p:sldId id="263" r:id="rId9"/>
    <p:sldId id="259" r:id="rId10"/>
    <p:sldId id="264" r:id="rId11"/>
    <p:sldId id="265" r:id="rId12"/>
    <p:sldId id="266" r:id="rId13"/>
    <p:sldId id="267" r:id="rId14"/>
    <p:sldId id="276" r:id="rId15"/>
    <p:sldId id="270" r:id="rId16"/>
    <p:sldId id="268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738F3-71E8-47EC-831D-3C7D888E7F4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262B8-AC8F-4C8E-A0FA-2CC83E38E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55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0262B8-AC8F-4C8E-A0FA-2CC83E38E9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84B4-9CAD-96C8-9728-66C4CC859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B4614C-A756-C3BC-43C5-674D5A3CB7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E0131-8A3E-9BC8-636B-51783C8BC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B8686-34F0-6556-B3F5-29ABA49D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C2563-BF06-BCA1-4621-97AFF97A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7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4AA71-B273-4F20-0F1C-15D6BC5F3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0A9C9-D593-B5FF-CDA4-A238C0463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90954-A909-B452-A7F2-CC185BCD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39662-4231-AC8E-0FF7-1435EBD2A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9255-F3AE-897B-2C20-1ADA58DD5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7C61D0-8768-0419-6BF2-CB658149FD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1FC73-CB01-0264-A535-DF183CD9C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0B06D-2966-67C8-4108-57BD512D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06E60-E911-7BE8-CC78-34FFB448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3BBF1-FD11-7CEC-7EB1-3493BCB4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0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2181E-7707-CBE2-22C3-BDF542BB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B9F66-CF32-6940-CF14-F2A2D1A61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DCE82-C891-4511-B302-1C9A9639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C2994-0D3F-211C-0368-97ED8BEF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67179-8A4D-BEBA-0B0B-76FE0EF5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5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AE0B0-AAB7-93B3-292B-373655A6A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B07D2-7837-3522-E3A1-8AC159CD1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3D537-C449-B017-F736-C17C62B24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E9189-6FBD-78A1-DB9E-C3505D35F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76585-BEAF-4AE7-ED46-443B6332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9144A-9B2B-C9CD-8424-DE6D954B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52C44-21AD-F347-AD1E-13408F74D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17B726-C3DD-2B08-E847-6464D0A87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B4CDA-C755-6A49-C10C-847341F27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05975-A9DB-51BA-45F2-B3F00C0E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3E2EA6-0DDD-9420-010F-BD27C0F4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8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6633E-3720-0261-1E41-C15DFAB9D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EC5F2-B27A-B780-7D58-3BABA191A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57318F-8A9C-C827-BCBB-C4C61BADB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E937E-F65A-5EE5-2C58-0B45E1224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35BBBB-4939-E1A9-4BD9-37358D0B1D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49A4C2-9B7C-D76E-FC7F-F703B198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4A626D-1988-50D2-70B4-8E4C4CE7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777817-6E52-2074-8C5C-F8126335C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6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CF9C-C779-F0AC-B380-89C6FC9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7C3B08-D30C-4369-DCD9-7C585652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09FE7-7FFA-E6B4-181E-ED4E179DB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866DAE-9F95-65BE-1185-7E908800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6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454B9F-D794-DE9B-E1D9-56B69FF4F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2002AB-0F3B-2374-030B-248212F3E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47400-3637-9F98-F8F7-D18A0807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37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08B1E-D4EF-E370-723E-AF2921A13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21173-4C46-495E-D199-FB6255CC2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BEA642-BEFA-FB67-769F-6D92F6EB9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FA126-709C-6719-44AF-B6351C308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3DF91-5A0C-7A84-FB88-3E01993E6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A3151-81C4-8CEA-5C11-87AD7F33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7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DB787-E273-1E07-6B5C-F7921C073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78768F-86F4-CF1D-0ABD-4B5F193B5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2EC18-ACAF-4AFC-68F2-A41C32577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A178B-7B10-E020-302B-E5E68282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11172E-5C7A-9F89-A7A7-01141ABAA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89E3B-A6E7-5105-A23C-B72B2440A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5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585F53-DC53-E16E-ADEE-630557408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BC777-B6C5-3874-07CA-3AA0B955F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3CFDD-38C5-ACC9-820E-6D2557B8C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F8A81-CE17-4D70-9ECF-98A0A23B7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DCA86-B469-DFAC-55C5-2DF35E1AB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67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3FB55-A263-D4A2-5373-5B1DB1B6FB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52450"/>
            <a:ext cx="4433888" cy="51625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Community Service</a:t>
            </a:r>
          </a:p>
          <a:p>
            <a:pPr marL="0" marR="0" lvl="0" indent="0" algn="ctr" fontAlgn="auto">
              <a:spcAft>
                <a:spcPts val="0"/>
              </a:spcAft>
              <a:buClrTx/>
              <a:buSzTx/>
              <a:tabLst/>
              <a:defRPr/>
            </a:pPr>
            <a:endParaRPr lang="en-US" sz="3000" kern="1200" dirty="0">
              <a:latin typeface="+mj-lt"/>
              <a:ea typeface="+mj-ea"/>
              <a:cs typeface="+mj-cs"/>
            </a:endParaRPr>
          </a:p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Edie Toll Seiler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7AE7-2652-A34A-1105-4953EB8D7F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873375"/>
            <a:ext cx="4243388" cy="33194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b="0" kern="1200" dirty="0">
                <a:effectLst/>
                <a:latin typeface="+mn-lt"/>
                <a:ea typeface="+mn-ea"/>
                <a:cs typeface="+mn-cs"/>
              </a:rPr>
              <a:t> </a:t>
            </a:r>
            <a:endParaRPr lang="en-US" sz="220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Stars-and-stripes paper fans">
            <a:extLst>
              <a:ext uri="{FF2B5EF4-FFF2-40B4-BE49-F238E27FC236}">
                <a16:creationId xmlns:a16="http://schemas.microsoft.com/office/drawing/2014/main" id="{E949DFFD-015C-D16F-FD50-8DDFF0C0C6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314090" y="10"/>
            <a:ext cx="587638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76CA67-F8FA-CF57-9408-0B923D64E9B8}"/>
              </a:ext>
            </a:extLst>
          </p:cNvPr>
          <p:cNvSpPr txBox="1"/>
          <p:nvPr/>
        </p:nvSpPr>
        <p:spPr>
          <a:xfrm>
            <a:off x="4820221" y="34290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A63920-7E9E-B3E7-4AC4-D7D7D009FB5C}"/>
              </a:ext>
            </a:extLst>
          </p:cNvPr>
          <p:cNvSpPr txBox="1"/>
          <p:nvPr/>
        </p:nvSpPr>
        <p:spPr>
          <a:xfrm>
            <a:off x="3048811" y="3652297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0">
                <a:effectLst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6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4" name="Rectangle 10243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E90BC-77E5-2B9E-395B-530D5BA38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SAFETY</a:t>
            </a:r>
          </a:p>
        </p:txBody>
      </p:sp>
      <p:sp>
        <p:nvSpPr>
          <p:cNvPr id="10245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7B25D-EABD-307B-ADC7-4439F96E3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920" y="2807208"/>
            <a:ext cx="5618482" cy="36484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Drug Awareness Campaign</a:t>
            </a:r>
          </a:p>
          <a:p>
            <a:r>
              <a:rPr lang="en-US" sz="2600" b="1" dirty="0">
                <a:latin typeface="Times New Roman"/>
                <a:cs typeface="Calibri"/>
              </a:rPr>
              <a:t>Gun Safety </a:t>
            </a:r>
          </a:p>
          <a:p>
            <a:r>
              <a:rPr lang="en-US" sz="2600" b="1" dirty="0">
                <a:latin typeface="Times New Roman"/>
                <a:cs typeface="Calibri"/>
              </a:rPr>
              <a:t>Public Recognition of First Responders</a:t>
            </a:r>
          </a:p>
          <a:p>
            <a:r>
              <a:rPr lang="en-US" sz="2600" b="1" dirty="0">
                <a:latin typeface="Times New Roman"/>
                <a:cs typeface="Calibri"/>
              </a:rPr>
              <a:t>Fire Safety</a:t>
            </a:r>
          </a:p>
          <a:p>
            <a:r>
              <a:rPr lang="en-US" sz="2600" b="1" dirty="0">
                <a:latin typeface="Times New Roman"/>
                <a:cs typeface="Calibri"/>
              </a:rPr>
              <a:t>Recreational Safety</a:t>
            </a:r>
          </a:p>
          <a:p>
            <a:r>
              <a:rPr lang="en-US" sz="2600" b="1" dirty="0">
                <a:latin typeface="Times New Roman"/>
                <a:cs typeface="Calibri"/>
              </a:rPr>
              <a:t>Highway Safety</a:t>
            </a:r>
          </a:p>
          <a:p>
            <a:endParaRPr lang="en-US" sz="22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0297D9F9-48BE-D023-6CAD-F8C0E4561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97599" y="10"/>
            <a:ext cx="5998464" cy="68643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9886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68" name="Rectangle 1126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1B256-15BA-84A5-0598-C41D8FE1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941064" cy="1719072"/>
          </a:xfrm>
        </p:spPr>
        <p:txBody>
          <a:bodyPr anchor="b">
            <a:no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CITIZENSHIP EDUCATION</a:t>
            </a:r>
          </a:p>
        </p:txBody>
      </p:sp>
      <p:sp>
        <p:nvSpPr>
          <p:cNvPr id="1126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AB3B3-89EA-857A-838E-3363C9402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5048504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Parades</a:t>
            </a:r>
          </a:p>
          <a:p>
            <a:r>
              <a:rPr lang="en-US" sz="2600" b="1" dirty="0">
                <a:latin typeface="Times New Roman"/>
                <a:cs typeface="Calibri"/>
              </a:rPr>
              <a:t>Voter Registration</a:t>
            </a:r>
          </a:p>
          <a:p>
            <a:r>
              <a:rPr lang="en-US" sz="2600" b="1" dirty="0">
                <a:latin typeface="Times New Roman"/>
                <a:cs typeface="Calibri"/>
              </a:rPr>
              <a:t>Loyalty Day</a:t>
            </a:r>
          </a:p>
          <a:p>
            <a:r>
              <a:rPr lang="en-US" sz="2600" b="1" dirty="0">
                <a:latin typeface="Times New Roman"/>
                <a:cs typeface="Calibri"/>
              </a:rPr>
              <a:t>Veterans Day</a:t>
            </a:r>
          </a:p>
          <a:p>
            <a:r>
              <a:rPr lang="en-US" sz="2600" b="1" dirty="0">
                <a:latin typeface="Times New Roman"/>
                <a:cs typeface="Calibri"/>
              </a:rPr>
              <a:t>Memorial Day</a:t>
            </a:r>
          </a:p>
          <a:p>
            <a:r>
              <a:rPr lang="en-US" sz="2600" b="1" dirty="0">
                <a:latin typeface="Times New Roman"/>
                <a:cs typeface="Calibri"/>
              </a:rPr>
              <a:t>Legislative Town Hall</a:t>
            </a:r>
          </a:p>
          <a:p>
            <a:endParaRPr lang="en-US" sz="22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9CDD4D1B-04DB-D8A9-A943-73BB96F3E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87440" y="10"/>
            <a:ext cx="5998464" cy="685276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2335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2" name="Rectangle 1229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B59EFA-B4AF-5127-DABA-EE23DB28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YOUTH ACTIVITES</a:t>
            </a:r>
          </a:p>
        </p:txBody>
      </p:sp>
      <p:sp>
        <p:nvSpPr>
          <p:cNvPr id="12293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CAEAE-96B9-B357-72E5-38A7432FA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27" y="2807208"/>
            <a:ext cx="5763915" cy="377647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Sponsor and support of a Scout unit</a:t>
            </a:r>
          </a:p>
          <a:p>
            <a:r>
              <a:rPr lang="en-US" sz="2600" b="1" dirty="0">
                <a:latin typeface="Times New Roman"/>
                <a:cs typeface="Calibri"/>
              </a:rPr>
              <a:t>Sponsor a youth sporting team</a:t>
            </a:r>
          </a:p>
          <a:p>
            <a:r>
              <a:rPr lang="en-US" sz="2600" b="1" dirty="0">
                <a:latin typeface="Times New Roman"/>
                <a:cs typeface="Calibri"/>
              </a:rPr>
              <a:t>Sponsor a youth event such as Easter Egg hunt, Halloween Party, Christmas Party, or Bike Safety Program</a:t>
            </a:r>
          </a:p>
          <a:p>
            <a:r>
              <a:rPr lang="en-US" sz="2600" b="1" dirty="0">
                <a:latin typeface="Times New Roman"/>
                <a:cs typeface="Calibri"/>
              </a:rPr>
              <a:t>Support JROTC unit, Young Marine Unit or Civil Air Patrol Squadron</a:t>
            </a:r>
          </a:p>
          <a:p>
            <a:r>
              <a:rPr lang="en-US" sz="2600" b="1" dirty="0">
                <a:latin typeface="Times New Roman"/>
                <a:cs typeface="Calibri"/>
              </a:rPr>
              <a:t>Flag etiquette instruction</a:t>
            </a: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24BA62C3-BDF1-262B-7E51-0EB63E3554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07759" y="10"/>
            <a:ext cx="5998464" cy="687604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4209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6" name="Rectangle 1331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3EBA2-888E-8C50-E77D-6B20E23E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202321" cy="1719072"/>
          </a:xfrm>
        </p:spPr>
        <p:txBody>
          <a:bodyPr anchor="b">
            <a:no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DISALLOWED ACTIVITIES</a:t>
            </a:r>
          </a:p>
        </p:txBody>
      </p:sp>
      <p:sp>
        <p:nvSpPr>
          <p:cNvPr id="13317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382CD-DBA4-D2B2-1DDB-A18ACE6CB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5302505" cy="4050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Any project for yourself or a member of the VFW, Auxiliary, or VFW Riders Group</a:t>
            </a:r>
          </a:p>
          <a:p>
            <a:r>
              <a:rPr lang="en-US" sz="2600" b="1" dirty="0">
                <a:latin typeface="Times New Roman"/>
                <a:cs typeface="Calibri"/>
              </a:rPr>
              <a:t>Reciting the Pledge of Allegiance at the Post monthly meeting</a:t>
            </a:r>
          </a:p>
          <a:p>
            <a:r>
              <a:rPr lang="en-US" sz="2600" b="1" dirty="0">
                <a:latin typeface="Times New Roman"/>
                <a:cs typeface="Calibri"/>
              </a:rPr>
              <a:t>Sending a "Get Well" card or flowers to a member of the VFW, Auxiliary, or VFW Riders Group</a:t>
            </a:r>
          </a:p>
          <a:p>
            <a:endParaRPr lang="en-US" sz="2000" dirty="0">
              <a:cs typeface="Calibri"/>
            </a:endParaRPr>
          </a:p>
          <a:p>
            <a:endParaRPr lang="en-US" sz="2000" dirty="0">
              <a:cs typeface="Calibri"/>
            </a:endParaRPr>
          </a:p>
          <a:p>
            <a:endParaRPr lang="en-US" sz="20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12E0777F-2DFA-0471-7410-15A53CD7EE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58560" y="10"/>
            <a:ext cx="5998464" cy="693314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2110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D821C-9B1D-63CB-972E-C9E6864B1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6" name="Rectangle 1331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0AA8-15B1-20AF-72F7-6BB2324E3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4174745" cy="171851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DISALLOWED ACTIVITIES</a:t>
            </a:r>
          </a:p>
        </p:txBody>
      </p:sp>
      <p:sp>
        <p:nvSpPr>
          <p:cNvPr id="13317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3EB2D-2CF9-D4F6-F96B-73C6E3F22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5363466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 dirty="0">
              <a:cs typeface="Calibri"/>
            </a:endParaRPr>
          </a:p>
          <a:p>
            <a:r>
              <a:rPr lang="en-US" sz="2600" b="1" dirty="0">
                <a:latin typeface="Times New Roman"/>
                <a:cs typeface="Calibri"/>
              </a:rPr>
              <a:t>Purchasing Replacement Flags for the Post</a:t>
            </a:r>
          </a:p>
          <a:p>
            <a:r>
              <a:rPr lang="en-US" sz="2600" b="1" dirty="0">
                <a:latin typeface="Times New Roman"/>
                <a:cs typeface="Calibri"/>
              </a:rPr>
              <a:t>Donating to a VFW, Auxiliary or VFW Riders Group</a:t>
            </a:r>
          </a:p>
          <a:p>
            <a:r>
              <a:rPr lang="en-US" sz="2600" b="1" dirty="0">
                <a:latin typeface="Times New Roman"/>
                <a:cs typeface="Calibri"/>
              </a:rPr>
              <a:t>Serving meals at the post to members or guests when there is a charge for the meal.</a:t>
            </a:r>
          </a:p>
          <a:p>
            <a:endParaRPr lang="en-US" sz="2000" dirty="0">
              <a:cs typeface="Calibri"/>
            </a:endParaRPr>
          </a:p>
          <a:p>
            <a:endParaRPr lang="en-US" sz="20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DD2B0DC7-D3B5-57C9-39BB-CE295EB22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97599" y="10"/>
            <a:ext cx="5998464" cy="68643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09592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3EBA2-888E-8C50-E77D-6B20E23E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4245864" cy="1719072"/>
          </a:xfrm>
        </p:spPr>
        <p:txBody>
          <a:bodyPr anchor="b">
            <a:no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DISALLOWED ACTIVITIES</a:t>
            </a:r>
          </a:p>
        </p:txBody>
      </p:sp>
      <p:sp>
        <p:nvSpPr>
          <p:cNvPr id="14345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382CD-DBA4-D2B2-1DDB-A18ACE6CB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5373625" cy="388010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b="1" dirty="0">
                <a:latin typeface="Times New Roman"/>
                <a:cs typeface="Calibri"/>
              </a:rPr>
              <a:t>Displaying the American Flag at your home</a:t>
            </a:r>
          </a:p>
          <a:p>
            <a:r>
              <a:rPr lang="en-US" b="1" dirty="0">
                <a:latin typeface="Times New Roman"/>
                <a:cs typeface="Calibri"/>
              </a:rPr>
              <a:t>Post beautification projects</a:t>
            </a:r>
          </a:p>
          <a:p>
            <a:r>
              <a:rPr lang="en-US" b="1" dirty="0">
                <a:latin typeface="Times New Roman"/>
                <a:cs typeface="Calibri"/>
              </a:rPr>
              <a:t>Safety Committee Report during a meeting</a:t>
            </a:r>
          </a:p>
          <a:p>
            <a:r>
              <a:rPr lang="en-US" b="1" dirty="0">
                <a:latin typeface="Times New Roman"/>
                <a:cs typeface="Calibri"/>
              </a:rPr>
              <a:t>Attending children/grandchildren sporting/school event</a:t>
            </a:r>
          </a:p>
          <a:p>
            <a:r>
              <a:rPr lang="en-US" b="1" dirty="0">
                <a:latin typeface="Times New Roman"/>
                <a:cs typeface="Calibri"/>
              </a:rPr>
              <a:t>Using Flag Stamps</a:t>
            </a:r>
          </a:p>
          <a:p>
            <a:r>
              <a:rPr lang="en-US" b="1" dirty="0">
                <a:latin typeface="Times New Roman"/>
                <a:cs typeface="Calibri"/>
              </a:rPr>
              <a:t>Post safety inspections ( fire extinguishers, exit lights, </a:t>
            </a:r>
            <a:r>
              <a:rPr lang="en-US" b="1" dirty="0" err="1">
                <a:latin typeface="Times New Roman"/>
                <a:cs typeface="Calibri"/>
              </a:rPr>
              <a:t>etc</a:t>
            </a:r>
            <a:r>
              <a:rPr lang="en-US" b="1" dirty="0">
                <a:latin typeface="Times New Roman"/>
                <a:cs typeface="Calibri"/>
              </a:rPr>
              <a:t>)</a:t>
            </a:r>
          </a:p>
          <a:p>
            <a:endParaRPr lang="en-US" sz="1700" dirty="0">
              <a:cs typeface="Calibri"/>
            </a:endParaRPr>
          </a:p>
          <a:p>
            <a:endParaRPr lang="en-US" sz="1700" dirty="0">
              <a:cs typeface="Calibri"/>
            </a:endParaRPr>
          </a:p>
          <a:p>
            <a:endParaRPr lang="en-US" sz="17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0F23F84E-98C9-387A-6578-C79692E387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87440" y="10"/>
            <a:ext cx="5998464" cy="685276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1413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06726-BBAD-E1B9-616F-0C295B4C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709168"/>
            <a:ext cx="4418584" cy="133299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REMEMBER</a:t>
            </a:r>
          </a:p>
        </p:txBody>
      </p:sp>
      <p:sp>
        <p:nvSpPr>
          <p:cNvPr id="1741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323F-C4FA-8E8E-B335-BAFCF92D8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670" y="2807208"/>
            <a:ext cx="5755932" cy="382524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Not to "double report" - Same Activity under more than one category</a:t>
            </a:r>
          </a:p>
          <a:p>
            <a:r>
              <a:rPr lang="en-US" sz="2600" b="1" dirty="0">
                <a:latin typeface="Times New Roman"/>
                <a:cs typeface="Calibri"/>
              </a:rPr>
              <a:t>Be Honest and Accurate</a:t>
            </a:r>
          </a:p>
          <a:p>
            <a:r>
              <a:rPr lang="en-US" sz="2600" b="1" dirty="0">
                <a:latin typeface="Times New Roman"/>
                <a:cs typeface="Calibri"/>
              </a:rPr>
              <a:t>Maintain Copies</a:t>
            </a:r>
          </a:p>
          <a:p>
            <a:r>
              <a:rPr lang="en-US" sz="2600" b="1" dirty="0">
                <a:latin typeface="Times New Roman"/>
                <a:cs typeface="Calibri"/>
              </a:rPr>
              <a:t>Give a detailed description of the event.  Do not list each person involved</a:t>
            </a:r>
          </a:p>
          <a:p>
            <a:r>
              <a:rPr lang="en-US" sz="2600" b="1" dirty="0">
                <a:latin typeface="Times New Roman"/>
                <a:cs typeface="Calibri"/>
              </a:rPr>
              <a:t>Indicate Total Hours of all Volunteers –round up to whole hours</a:t>
            </a:r>
          </a:p>
          <a:p>
            <a:endParaRPr lang="en-US" sz="17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7937CE25-3120-71D8-C25D-3414A8709A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48399" y="10"/>
            <a:ext cx="599846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2050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9" name="Rectangle 1843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18C309-DB85-6DBF-9B32-E5FF946B9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 panose="020F0302020204030204"/>
              </a:rPr>
              <a:t>REMINDER</a:t>
            </a:r>
          </a:p>
        </p:txBody>
      </p:sp>
      <p:sp>
        <p:nvSpPr>
          <p:cNvPr id="1844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F6EA9-B56F-D7E7-D25E-12C3A552D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5099305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WAY TO SUBMIT A REPORT IS THROUGH THE WEBSITE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VFWIN.ORG</a:t>
            </a:r>
          </a:p>
          <a:p>
            <a:pPr marL="0" indent="0">
              <a:buNone/>
            </a:pPr>
            <a:endParaRPr lang="en-US" sz="2200" dirty="0">
              <a:cs typeface="Calibri" panose="020F0502020204030204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8C84CE0D-1803-5217-2024-92D526DBAC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89039" y="11"/>
            <a:ext cx="599846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3762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3" name="Rectangle 1946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18C309-DB85-6DBF-9B32-E5FF946B9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49936"/>
            <a:ext cx="3429000" cy="1826768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 panose="020F0302020204030204"/>
              </a:rPr>
              <a:t>HOW TO LOGIN:</a:t>
            </a:r>
          </a:p>
        </p:txBody>
      </p:sp>
      <p:sp>
        <p:nvSpPr>
          <p:cNvPr id="19465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F6EA9-B56F-D7E7-D25E-12C3A552D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683483"/>
            <a:ext cx="5733145" cy="406566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NAVIGATE TO WWW.VFWIN.ORG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CLICK LOGIN IN THE TOP  RIGHT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CORNER OF THE WEBPAGE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CLICK MEMBERS ONLY IN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 DROP DOWN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TYPE IN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MEMBER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NUMBER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PASSWORD IS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NAME</a:t>
            </a:r>
          </a:p>
          <a:p>
            <a:pPr marL="0" indent="0">
              <a:buNone/>
            </a:pPr>
            <a:endParaRPr lang="en-US" sz="1200" dirty="0">
              <a:cs typeface="Calibri" panose="020F0502020204030204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23564350-01A8-F78D-EC36-3F8FF266B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97599" y="10"/>
            <a:ext cx="5998464" cy="68643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3723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7" name="Rectangle 2048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18C309-DB85-6DBF-9B32-E5FF946B9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712464" cy="1719072"/>
          </a:xfrm>
        </p:spPr>
        <p:txBody>
          <a:bodyPr anchor="b">
            <a:noAutofit/>
          </a:bodyPr>
          <a:lstStyle/>
          <a:p>
            <a:r>
              <a:rPr lang="en-US" b="1" dirty="0">
                <a:latin typeface="Times New Roman"/>
                <a:cs typeface="Calibri Light" panose="020F0302020204030204"/>
              </a:rPr>
              <a:t>LOGIN CONTINUED</a:t>
            </a:r>
          </a:p>
        </p:txBody>
      </p:sp>
      <p:sp>
        <p:nvSpPr>
          <p:cNvPr id="2048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F6EA9-B56F-D7E7-D25E-12C3A552D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296" y="2807208"/>
            <a:ext cx="5783946" cy="3853978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CLICK PROGRAM REPORTING TO 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SUBMIT A COMMUNITY SERVICE    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REPORT 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CLICK COMMUNITY SERVICE 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DASHBOARD TO VIEW  PAST 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COMMUNITY  SERVICE REPORTS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FILL OUT REPORT</a:t>
            </a:r>
          </a:p>
          <a:p>
            <a:pPr marL="514350" indent="-514350">
              <a:buAutoNum type="arabicPeriod" startAt="8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8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  <a:p>
            <a:pPr marL="0" indent="0">
              <a:buNone/>
            </a:pPr>
            <a:endParaRPr lang="en-US" sz="1200" dirty="0">
              <a:cs typeface="Calibri" panose="020F0502020204030204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E15F2A91-AA6B-A234-4966-9BB3EB11C2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07759" y="10"/>
            <a:ext cx="5998464" cy="687604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9440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205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18C309-DB85-6DBF-9B32-E5FF946B9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4319436" cy="1719072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latin typeface="Times New Roman"/>
                <a:cs typeface="Calibri Light" panose="020F0302020204030204"/>
              </a:rPr>
              <a:t>CONTACT</a:t>
            </a:r>
            <a:r>
              <a:rPr lang="en-US" sz="4600" b="1" dirty="0">
                <a:latin typeface="Times New Roman"/>
                <a:cs typeface="Calibri Light" panose="020F0302020204030204"/>
              </a:rPr>
              <a:t>:</a:t>
            </a:r>
          </a:p>
        </p:txBody>
      </p:sp>
      <p:sp>
        <p:nvSpPr>
          <p:cNvPr id="2053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F6EA9-B56F-D7E7-D25E-12C3A552D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5155009" cy="341071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3500" b="1" dirty="0">
                <a:latin typeface="Times New Roman"/>
                <a:cs typeface="Calibri" panose="020F0502020204030204"/>
              </a:rPr>
              <a:t>Edie Toll Seiler</a:t>
            </a:r>
          </a:p>
          <a:p>
            <a:pPr marL="0" indent="0">
              <a:buNone/>
            </a:pPr>
            <a:r>
              <a:rPr lang="en-US" sz="3500" b="1" dirty="0">
                <a:latin typeface="Times New Roman"/>
                <a:cs typeface="Calibri" panose="020F0502020204030204"/>
              </a:rPr>
              <a:t>(317) 441 – 5353</a:t>
            </a:r>
          </a:p>
          <a:p>
            <a:pPr marL="0" indent="0">
              <a:buNone/>
            </a:pPr>
            <a:r>
              <a:rPr lang="en-US" sz="3500" b="1" dirty="0">
                <a:latin typeface="Times New Roman"/>
                <a:cs typeface="Calibri" panose="020F0502020204030204"/>
              </a:rPr>
              <a:t>edie.seilervfw@gmail.com</a:t>
            </a:r>
          </a:p>
          <a:p>
            <a:pPr marL="0" indent="0">
              <a:buNone/>
            </a:pPr>
            <a:endParaRPr lang="en-US" sz="3500" b="1" dirty="0">
              <a:latin typeface="Times New Roman"/>
              <a:cs typeface="Calibri" panose="020F0502020204030204"/>
            </a:endParaRPr>
          </a:p>
          <a:p>
            <a:pPr marL="0" indent="0">
              <a:buNone/>
            </a:pPr>
            <a:r>
              <a:rPr lang="en-US" sz="3500" b="1" dirty="0">
                <a:latin typeface="Times New Roman"/>
                <a:cs typeface="Calibri" panose="020F0502020204030204"/>
              </a:rPr>
              <a:t>**If you call, PLEASE leave a voicemail.  I will not call you back if you do not leave a message.</a:t>
            </a:r>
          </a:p>
          <a:p>
            <a:pPr marL="0" indent="0">
              <a:buNone/>
            </a:pPr>
            <a:endParaRPr lang="en-US" sz="2200" dirty="0">
              <a:cs typeface="Calibri" panose="020F0502020204030204"/>
            </a:endParaRPr>
          </a:p>
          <a:p>
            <a:pPr marL="0" indent="0">
              <a:buNone/>
            </a:pPr>
            <a:endParaRPr lang="en-US" sz="2200" dirty="0">
              <a:cs typeface="Calibri" panose="020F0502020204030204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DEBBF81A-DD6F-4801-92E0-640E58A5D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87966" y="10"/>
            <a:ext cx="60025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73390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307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FB437-A3DD-5343-8058-27DD1B7E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59802"/>
            <a:ext cx="3821320" cy="2198790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latin typeface="Times New Roman"/>
                <a:cs typeface="Calibri Light"/>
              </a:rPr>
              <a:t>What is Community Service?</a:t>
            </a:r>
          </a:p>
        </p:txBody>
      </p:sp>
      <p:sp>
        <p:nvSpPr>
          <p:cNvPr id="307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33730-6D60-3180-455E-9295CC4C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5257485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Times New Roman"/>
                <a:cs typeface="Calibri"/>
              </a:rPr>
              <a:t>Community Service encompasses any human act serving the common good, in the interest of the community.  It is further defined as a service that is performed for the benefit of the public or its institutions.</a:t>
            </a: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368E82D2-CA55-B40A-F649-72F4DF0414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64317" y="11"/>
            <a:ext cx="5998464" cy="68264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067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4F8AF-E005-F407-2079-A59B2650DA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2880" y="403225"/>
            <a:ext cx="5689600" cy="60483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VFW community service hours MUST be performed by and as a representative of the VFW.  It MUST also be performed outside of the VFW and its Auxiliaries.  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Efforts performed for the benefit of the post or auxiliary should not be considered.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Efforts that are part of Post/Auxiliary normal requirements are NOT considered.  Examples are: Flying the American or POW flag at the Post, Poppy Drives or placing flags on Veterans graves</a:t>
            </a:r>
          </a:p>
        </p:txBody>
      </p:sp>
      <p:pic>
        <p:nvPicPr>
          <p:cNvPr id="4" name="Picture 3" descr="Stars-and-stripes paper fans">
            <a:extLst>
              <a:ext uri="{FF2B5EF4-FFF2-40B4-BE49-F238E27FC236}">
                <a16:creationId xmlns:a16="http://schemas.microsoft.com/office/drawing/2014/main" id="{52BB72EE-19AE-CB07-299D-23233CCA9A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97600" y="10"/>
            <a:ext cx="599440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26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5123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681B8E-7FC3-3B3D-F8DA-61AEC3AB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572435" cy="1719072"/>
          </a:xfrm>
        </p:spPr>
        <p:txBody>
          <a:bodyPr anchor="b">
            <a:no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COMMUNITY INVOLVEMENT</a:t>
            </a:r>
          </a:p>
        </p:txBody>
      </p:sp>
      <p:sp>
        <p:nvSpPr>
          <p:cNvPr id="5125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22931-9D13-C779-E9E1-A2208D13B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2807208"/>
            <a:ext cx="5882640" cy="34107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Sponsoring:</a:t>
            </a:r>
            <a:endParaRPr lang="en-US" sz="2600" b="1" dirty="0">
              <a:latin typeface="Times New Roman"/>
              <a:cs typeface="Times New Roman"/>
            </a:endParaRPr>
          </a:p>
          <a:p>
            <a:pPr lvl="1"/>
            <a:r>
              <a:rPr lang="en-US" sz="2600" b="1" dirty="0">
                <a:latin typeface="Times New Roman"/>
                <a:cs typeface="Calibri"/>
              </a:rPr>
              <a:t>Blood drives</a:t>
            </a:r>
          </a:p>
          <a:p>
            <a:pPr lvl="1"/>
            <a:r>
              <a:rPr lang="en-US" sz="2600" b="1" dirty="0">
                <a:latin typeface="Times New Roman"/>
                <a:cs typeface="Calibri"/>
              </a:rPr>
              <a:t>Food Drives</a:t>
            </a:r>
          </a:p>
          <a:p>
            <a:pPr lvl="1"/>
            <a:r>
              <a:rPr lang="en-US" sz="2600" b="1" dirty="0">
                <a:latin typeface="Times New Roman"/>
                <a:cs typeface="Calibri"/>
              </a:rPr>
              <a:t>Recycling Programs</a:t>
            </a:r>
          </a:p>
          <a:p>
            <a:pPr lvl="1"/>
            <a:r>
              <a:rPr lang="en-US" sz="2600" b="1" dirty="0">
                <a:latin typeface="Times New Roman"/>
                <a:cs typeface="Calibri"/>
              </a:rPr>
              <a:t>Highway or Neighborhood cleanup</a:t>
            </a:r>
          </a:p>
          <a:p>
            <a:r>
              <a:rPr lang="en-US" sz="2600" b="1" dirty="0">
                <a:latin typeface="Times New Roman"/>
                <a:cs typeface="Calibri"/>
              </a:rPr>
              <a:t>Flag details for public events</a:t>
            </a:r>
          </a:p>
          <a:p>
            <a:r>
              <a:rPr lang="en-US" sz="2600" b="1" dirty="0">
                <a:latin typeface="Times New Roman"/>
                <a:cs typeface="Calibri"/>
              </a:rPr>
              <a:t>Get out the Vote programs</a:t>
            </a:r>
          </a:p>
          <a:p>
            <a:r>
              <a:rPr lang="en-US" sz="2600" b="1" dirty="0">
                <a:latin typeface="Times New Roman"/>
                <a:cs typeface="Calibri"/>
              </a:rPr>
              <a:t>Hire a Vet program</a:t>
            </a:r>
          </a:p>
          <a:p>
            <a:endParaRPr lang="en-US" sz="1900" dirty="0">
              <a:cs typeface="Calibri"/>
            </a:endParaRPr>
          </a:p>
          <a:p>
            <a:endParaRPr lang="en-US" sz="1900" dirty="0">
              <a:cs typeface="Calibri"/>
            </a:endParaRPr>
          </a:p>
          <a:p>
            <a:endParaRPr lang="en-US" sz="1900" dirty="0">
              <a:cs typeface="Calibri"/>
            </a:endParaRP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AF99CB36-CE34-0621-6DA1-C771C781FB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78879" y="9"/>
            <a:ext cx="5998464" cy="685799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60837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8" name="Rectangle 614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BC78B-EC24-D45B-7E7A-10A6F81B00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0935" y="639520"/>
            <a:ext cx="4572435" cy="17190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COOPERATION WITH OTHERS</a:t>
            </a:r>
          </a:p>
        </p:txBody>
      </p:sp>
      <p:sp>
        <p:nvSpPr>
          <p:cNvPr id="6149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1ECC2-BAB2-62AD-1E6C-30F468360E2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0936" y="2807208"/>
            <a:ext cx="5343146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 of Dimes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Muscular Dystrophy 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Salvation Army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Legion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Chamber of Commerce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Honor Guard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A47E5F39-841E-C0EA-EF07-5E32BD6125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217919" y="10"/>
            <a:ext cx="5998464" cy="688773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19015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2" name="Rectangle 717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13186C-FF5B-3555-5F60-7FC7138F7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365607" cy="171907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AID TO  OTHERS</a:t>
            </a:r>
          </a:p>
        </p:txBody>
      </p:sp>
      <p:sp>
        <p:nvSpPr>
          <p:cNvPr id="7173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C3A1-A83A-3132-47CF-5A5A27CA1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807208"/>
            <a:ext cx="5867400" cy="34107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b="1" dirty="0">
                <a:latin typeface="Times New Roman"/>
                <a:cs typeface="Calibri"/>
              </a:rPr>
              <a:t>Hospital Visits </a:t>
            </a:r>
          </a:p>
          <a:p>
            <a:r>
              <a:rPr lang="en-US" sz="2600" b="1" dirty="0">
                <a:latin typeface="Times New Roman"/>
                <a:cs typeface="Calibri"/>
              </a:rPr>
              <a:t>Nursing Home Visits </a:t>
            </a:r>
          </a:p>
          <a:p>
            <a:r>
              <a:rPr lang="en-US" sz="2600" b="1" dirty="0">
                <a:latin typeface="Times New Roman"/>
                <a:cs typeface="Calibri"/>
              </a:rPr>
              <a:t>Assisting other Veterans in the Community</a:t>
            </a:r>
          </a:p>
          <a:p>
            <a:r>
              <a:rPr lang="en-US" sz="2600" b="1" dirty="0">
                <a:latin typeface="Times New Roman"/>
                <a:cs typeface="Calibri"/>
              </a:rPr>
              <a:t>Natural Disaster Relief support</a:t>
            </a:r>
          </a:p>
          <a:p>
            <a:r>
              <a:rPr lang="en-US" sz="2600" b="1" dirty="0">
                <a:latin typeface="Times New Roman"/>
                <a:cs typeface="Calibri"/>
              </a:rPr>
              <a:t> Warming/Cooling Shelter</a:t>
            </a:r>
          </a:p>
          <a:p>
            <a:r>
              <a:rPr lang="en-US" sz="2600" b="1" dirty="0">
                <a:latin typeface="Times New Roman"/>
                <a:cs typeface="Calibri"/>
              </a:rPr>
              <a:t>Aid to another in need</a:t>
            </a: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B5943EDD-B32C-56A6-364E-42C3CFD52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390640" y="10"/>
            <a:ext cx="5998464" cy="688013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6164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6" name="Rectangle 819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C83DEA-27E3-1C78-B04F-7D5355D20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496235" cy="171907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SCHOOL  </a:t>
            </a:r>
            <a:br>
              <a:rPr lang="en-US" b="1" dirty="0">
                <a:latin typeface="Times New Roman"/>
                <a:cs typeface="Calibri Light"/>
              </a:rPr>
            </a:br>
            <a:r>
              <a:rPr lang="en-US" b="1" dirty="0">
                <a:latin typeface="Times New Roman"/>
                <a:cs typeface="Calibri Light"/>
              </a:rPr>
              <a:t>ASSISTANCE</a:t>
            </a:r>
          </a:p>
        </p:txBody>
      </p:sp>
      <p:sp>
        <p:nvSpPr>
          <p:cNvPr id="8197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F6723-A48C-1A06-7D8C-2DDF5B26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5282184" cy="34107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in School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Speaker during a school program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Donating school supplies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Reading books in the classroom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Donating to school programs 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Veterans in the classroom </a:t>
            </a:r>
          </a:p>
        </p:txBody>
      </p:sp>
      <p:pic>
        <p:nvPicPr>
          <p:cNvPr id="5" name="Picture 4" descr="Stars-and-stripes paper fans">
            <a:extLst>
              <a:ext uri="{FF2B5EF4-FFF2-40B4-BE49-F238E27FC236}">
                <a16:creationId xmlns:a16="http://schemas.microsoft.com/office/drawing/2014/main" id="{1DF13788-5616-6AA5-EDC9-1C4A179EA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77280" y="11"/>
            <a:ext cx="6014720" cy="68411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940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0" name="Rectangle 921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3A30A-09C4-92DF-58D0-92E6B3A83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Times New Roman"/>
                <a:cs typeface="Calibri Light"/>
              </a:rPr>
              <a:t>CHURCH</a:t>
            </a:r>
          </a:p>
        </p:txBody>
      </p:sp>
      <p:sp>
        <p:nvSpPr>
          <p:cNvPr id="9221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3D75F-C3A0-85AD-D536-79DB5519A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13" y="2573756"/>
            <a:ext cx="5697148" cy="40774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b="1" dirty="0">
                <a:latin typeface="Times New Roman"/>
                <a:cs typeface="Calibri"/>
              </a:rPr>
              <a:t>Generally, these are NOT considered community service for two (2) reasons:</a:t>
            </a:r>
          </a:p>
          <a:p>
            <a:pPr marL="514350" indent="-514350">
              <a:buAutoNum type="arabicPeriod"/>
            </a:pPr>
            <a:r>
              <a:rPr lang="en-US" sz="2200" b="1" dirty="0">
                <a:latin typeface="Times New Roman"/>
                <a:cs typeface="Calibri"/>
              </a:rPr>
              <a:t>They are not performed for the community at large</a:t>
            </a:r>
          </a:p>
          <a:p>
            <a:pPr marL="0" indent="0">
              <a:buNone/>
            </a:pPr>
            <a:r>
              <a:rPr lang="en-US" sz="2200" b="1" dirty="0">
                <a:latin typeface="Times New Roman"/>
                <a:cs typeface="Calibri"/>
              </a:rPr>
              <a:t>2.  They are part of an individual's service to their faith and not to the VFW.    </a:t>
            </a:r>
          </a:p>
          <a:p>
            <a:pPr marL="0" indent="0">
              <a:buNone/>
            </a:pPr>
            <a:r>
              <a:rPr lang="en-US" sz="2200" b="1" dirty="0">
                <a:latin typeface="Times New Roman"/>
                <a:cs typeface="Calibri"/>
              </a:rPr>
              <a:t>** EXCEPTION would be performing the same service for all churches in a given community; a public event hosted by the church such as a trunk or treat or hog roast because you do not have to be a member of the church to attend.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50AA1-651E-D65C-EF63-394AA3DB153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cs typeface="Calibri"/>
            </a:endParaRPr>
          </a:p>
        </p:txBody>
      </p:sp>
      <p:pic>
        <p:nvPicPr>
          <p:cNvPr id="6" name="Picture 5" descr="Stars-and-stripes paper fans">
            <a:extLst>
              <a:ext uri="{FF2B5EF4-FFF2-40B4-BE49-F238E27FC236}">
                <a16:creationId xmlns:a16="http://schemas.microsoft.com/office/drawing/2014/main" id="{10DCD077-4FD0-C870-25D6-D502FEAF6F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4" r="6423" b="-1"/>
          <a:stretch>
            <a:fillRect/>
          </a:stretch>
        </p:blipFill>
        <p:spPr>
          <a:xfrm>
            <a:off x="6187440" y="10"/>
            <a:ext cx="5998464" cy="685276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62358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FF0000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722</Words>
  <Application>Microsoft Office PowerPoint</Application>
  <PresentationFormat>Widescreen</PresentationFormat>
  <Paragraphs>123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Times New Roman</vt:lpstr>
      <vt:lpstr>Office Theme</vt:lpstr>
      <vt:lpstr>Community Service   Edie Toll Seiler</vt:lpstr>
      <vt:lpstr>CONTACT:</vt:lpstr>
      <vt:lpstr>What is Community Service?</vt:lpstr>
      <vt:lpstr>PowerPoint Presentation</vt:lpstr>
      <vt:lpstr>COMMUNITY INVOLVEMENT</vt:lpstr>
      <vt:lpstr>COOPERATION WITH OTHERS</vt:lpstr>
      <vt:lpstr>AID TO  OTHERS</vt:lpstr>
      <vt:lpstr>SCHOOL   ASSISTANCE</vt:lpstr>
      <vt:lpstr>CHURCH</vt:lpstr>
      <vt:lpstr>SAFETY</vt:lpstr>
      <vt:lpstr>CITIZENSHIP EDUCATION</vt:lpstr>
      <vt:lpstr>YOUTH ACTIVITES</vt:lpstr>
      <vt:lpstr>DISALLOWED ACTIVITIES</vt:lpstr>
      <vt:lpstr>DISALLOWED ACTIVITIES</vt:lpstr>
      <vt:lpstr>DISALLOWED ACTIVITIES</vt:lpstr>
      <vt:lpstr>REMEMBER</vt:lpstr>
      <vt:lpstr>REMINDER</vt:lpstr>
      <vt:lpstr>HOW TO LOGIN:</vt:lpstr>
      <vt:lpstr>LOGIN CONTINUED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Edie</dc:creator>
  <cp:lastModifiedBy>Edie Toll Seiler</cp:lastModifiedBy>
  <cp:revision>14</cp:revision>
  <dcterms:created xsi:type="dcterms:W3CDTF">2023-07-30T22:42:28Z</dcterms:created>
  <dcterms:modified xsi:type="dcterms:W3CDTF">2026-08-27T10:41:27Z</dcterms:modified>
</cp:coreProperties>
</file>